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67" r:id="rId2"/>
    <p:sldId id="268" r:id="rId3"/>
    <p:sldId id="286" r:id="rId4"/>
    <p:sldId id="285" r:id="rId5"/>
    <p:sldId id="288" r:id="rId6"/>
    <p:sldId id="289" r:id="rId7"/>
    <p:sldId id="291" r:id="rId8"/>
    <p:sldId id="292" r:id="rId9"/>
    <p:sldId id="290" r:id="rId10"/>
    <p:sldId id="287" r:id="rId11"/>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6270" autoAdjust="0"/>
  </p:normalViewPr>
  <p:slideViewPr>
    <p:cSldViewPr>
      <p:cViewPr varScale="1">
        <p:scale>
          <a:sx n="85" d="100"/>
          <a:sy n="85" d="100"/>
        </p:scale>
        <p:origin x="115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00"/>
    </p:cViewPr>
  </p:sorterViewPr>
  <p:notesViewPr>
    <p:cSldViewPr>
      <p:cViewPr varScale="1">
        <p:scale>
          <a:sx n="81" d="100"/>
          <a:sy n="81" d="100"/>
        </p:scale>
        <p:origin x="-2004"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2958" tIns="46479" rIns="92958" bIns="46479" rtlCol="0"/>
          <a:lstStyle>
            <a:lvl1pPr algn="r">
              <a:defRPr sz="1200"/>
            </a:lvl1pPr>
          </a:lstStyle>
          <a:p>
            <a:fld id="{28FF87C8-1C68-4DFB-92DE-57FF1C2E9689}" type="datetimeFigureOut">
              <a:rPr lang="en-US" smtClean="0"/>
              <a:t>11/30/2016</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2958" tIns="46479" rIns="92958" bIns="4647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2958" tIns="46479" rIns="92958" bIns="46479" rtlCol="0" anchor="b"/>
          <a:lstStyle>
            <a:lvl1pPr algn="r">
              <a:defRPr sz="1200"/>
            </a:lvl1pPr>
          </a:lstStyle>
          <a:p>
            <a:fld id="{CE2ECDB1-C8D5-4D6F-8EBE-FDDDDD1509B6}" type="slidenum">
              <a:rPr lang="en-US" smtClean="0"/>
              <a:t>‹#›</a:t>
            </a:fld>
            <a:endParaRPr lang="en-US" dirty="0"/>
          </a:p>
        </p:txBody>
      </p:sp>
    </p:spTree>
    <p:extLst>
      <p:ext uri="{BB962C8B-B14F-4D97-AF65-F5344CB8AC3E}">
        <p14:creationId xmlns:p14="http://schemas.microsoft.com/office/powerpoint/2010/main" val="19848576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2958" tIns="46479" rIns="92958" bIns="46479" rtlCol="0"/>
          <a:lstStyle>
            <a:lvl1pPr algn="r">
              <a:defRPr sz="1200"/>
            </a:lvl1pPr>
          </a:lstStyle>
          <a:p>
            <a:fld id="{2947DF46-8AFC-4FBC-8E93-AD1B135D9F0D}" type="datetimeFigureOut">
              <a:rPr lang="en-US" smtClean="0"/>
              <a:t>11/30/2016</a:t>
            </a:fld>
            <a:endParaRPr lang="en-US" dirty="0"/>
          </a:p>
        </p:txBody>
      </p:sp>
      <p:sp>
        <p:nvSpPr>
          <p:cNvPr id="4" name="Slide Image Placeholder 3"/>
          <p:cNvSpPr>
            <a:spLocks noGrp="1" noRot="1" noChangeAspect="1"/>
          </p:cNvSpPr>
          <p:nvPr>
            <p:ph type="sldImg" idx="2"/>
          </p:nvPr>
        </p:nvSpPr>
        <p:spPr>
          <a:xfrm>
            <a:off x="1106488" y="698500"/>
            <a:ext cx="4645025" cy="3484563"/>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2958" tIns="46479" rIns="92958" bIns="464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2958" tIns="46479" rIns="92958" bIns="46479" rtlCol="0" anchor="b"/>
          <a:lstStyle>
            <a:lvl1pPr algn="r">
              <a:defRPr sz="1200"/>
            </a:lvl1pPr>
          </a:lstStyle>
          <a:p>
            <a:fld id="{B7E28992-7D26-4146-93B0-875FB5DD616E}" type="slidenum">
              <a:rPr lang="en-US" smtClean="0"/>
              <a:t>‹#›</a:t>
            </a:fld>
            <a:endParaRPr lang="en-US" dirty="0"/>
          </a:p>
        </p:txBody>
      </p:sp>
    </p:spTree>
    <p:extLst>
      <p:ext uri="{BB962C8B-B14F-4D97-AF65-F5344CB8AC3E}">
        <p14:creationId xmlns:p14="http://schemas.microsoft.com/office/powerpoint/2010/main" val="375041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For first bullet: especially </a:t>
            </a:r>
            <a:r>
              <a:rPr lang="en-US" b="1" dirty="0"/>
              <a:t>Tenant Before HOME</a:t>
            </a:r>
            <a:r>
              <a:rPr lang="en-US" dirty="0"/>
              <a:t>, </a:t>
            </a:r>
            <a:r>
              <a:rPr lang="en-US" b="1" dirty="0"/>
              <a:t>HOME Unit Occupancy</a:t>
            </a:r>
            <a:r>
              <a:rPr lang="en-US" dirty="0"/>
              <a:t> and </a:t>
            </a:r>
            <a:r>
              <a:rPr lang="en-US" b="1" dirty="0"/>
              <a:t>HOME Category</a:t>
            </a:r>
            <a:r>
              <a:rPr lang="en-US"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Reminder: Review entire</a:t>
            </a:r>
            <a:r>
              <a:rPr lang="en-US" baseline="0" dirty="0"/>
              <a:t> Table 1 excel export for issues before submitting to Funder level. Be sure to select all HOME fields to check for irregularities.</a:t>
            </a:r>
            <a:endParaRPr lang="en-US" dirty="0"/>
          </a:p>
          <a:p>
            <a:endParaRPr lang="en-US" dirty="0"/>
          </a:p>
        </p:txBody>
      </p:sp>
      <p:sp>
        <p:nvSpPr>
          <p:cNvPr id="4" name="Slide Number Placeholder 3"/>
          <p:cNvSpPr>
            <a:spLocks noGrp="1"/>
          </p:cNvSpPr>
          <p:nvPr>
            <p:ph type="sldNum" sz="quarter" idx="10"/>
          </p:nvPr>
        </p:nvSpPr>
        <p:spPr/>
        <p:txBody>
          <a:bodyPr/>
          <a:lstStyle/>
          <a:p>
            <a:fld id="{B7E28992-7D26-4146-93B0-875FB5DD616E}" type="slidenum">
              <a:rPr lang="en-US" smtClean="0"/>
              <a:t>1</a:t>
            </a:fld>
            <a:endParaRPr lang="en-US" dirty="0"/>
          </a:p>
        </p:txBody>
      </p:sp>
    </p:spTree>
    <p:extLst>
      <p:ext uri="{BB962C8B-B14F-4D97-AF65-F5344CB8AC3E}">
        <p14:creationId xmlns:p14="http://schemas.microsoft.com/office/powerpoint/2010/main" val="3281225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E28992-7D26-4146-93B0-875FB5DD616E}" type="slidenum">
              <a:rPr lang="en-US" smtClean="0"/>
              <a:t>10</a:t>
            </a:fld>
            <a:endParaRPr lang="en-US" dirty="0"/>
          </a:p>
        </p:txBody>
      </p:sp>
    </p:spTree>
    <p:extLst>
      <p:ext uri="{BB962C8B-B14F-4D97-AF65-F5344CB8AC3E}">
        <p14:creationId xmlns:p14="http://schemas.microsoft.com/office/powerpoint/2010/main" val="3289392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E28992-7D26-4146-93B0-875FB5DD616E}" type="slidenum">
              <a:rPr lang="en-US" smtClean="0"/>
              <a:t>2</a:t>
            </a:fld>
            <a:endParaRPr lang="en-US" dirty="0"/>
          </a:p>
        </p:txBody>
      </p:sp>
    </p:spTree>
    <p:extLst>
      <p:ext uri="{BB962C8B-B14F-4D97-AF65-F5344CB8AC3E}">
        <p14:creationId xmlns:p14="http://schemas.microsoft.com/office/powerpoint/2010/main" val="722417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E28992-7D26-4146-93B0-875FB5DD616E}" type="slidenum">
              <a:rPr lang="en-US" smtClean="0"/>
              <a:t>3</a:t>
            </a:fld>
            <a:endParaRPr lang="en-US" dirty="0"/>
          </a:p>
        </p:txBody>
      </p:sp>
    </p:spTree>
    <p:extLst>
      <p:ext uri="{BB962C8B-B14F-4D97-AF65-F5344CB8AC3E}">
        <p14:creationId xmlns:p14="http://schemas.microsoft.com/office/powerpoint/2010/main" val="1008557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E28992-7D26-4146-93B0-875FB5DD616E}" type="slidenum">
              <a:rPr lang="en-US" smtClean="0"/>
              <a:t>4</a:t>
            </a:fld>
            <a:endParaRPr lang="en-US" dirty="0"/>
          </a:p>
        </p:txBody>
      </p:sp>
    </p:spTree>
    <p:extLst>
      <p:ext uri="{BB962C8B-B14F-4D97-AF65-F5344CB8AC3E}">
        <p14:creationId xmlns:p14="http://schemas.microsoft.com/office/powerpoint/2010/main" val="3266740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E28992-7D26-4146-93B0-875FB5DD616E}" type="slidenum">
              <a:rPr lang="en-US" smtClean="0"/>
              <a:t>5</a:t>
            </a:fld>
            <a:endParaRPr lang="en-US" dirty="0"/>
          </a:p>
        </p:txBody>
      </p:sp>
    </p:spTree>
    <p:extLst>
      <p:ext uri="{BB962C8B-B14F-4D97-AF65-F5344CB8AC3E}">
        <p14:creationId xmlns:p14="http://schemas.microsoft.com/office/powerpoint/2010/main" val="3294039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E28992-7D26-4146-93B0-875FB5DD616E}" type="slidenum">
              <a:rPr lang="en-US" smtClean="0"/>
              <a:t>6</a:t>
            </a:fld>
            <a:endParaRPr lang="en-US" dirty="0"/>
          </a:p>
        </p:txBody>
      </p:sp>
    </p:spTree>
    <p:extLst>
      <p:ext uri="{BB962C8B-B14F-4D97-AF65-F5344CB8AC3E}">
        <p14:creationId xmlns:p14="http://schemas.microsoft.com/office/powerpoint/2010/main" val="2229663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E28992-7D26-4146-93B0-875FB5DD616E}" type="slidenum">
              <a:rPr lang="en-US" smtClean="0"/>
              <a:t>7</a:t>
            </a:fld>
            <a:endParaRPr lang="en-US" dirty="0"/>
          </a:p>
        </p:txBody>
      </p:sp>
    </p:spTree>
    <p:extLst>
      <p:ext uri="{BB962C8B-B14F-4D97-AF65-F5344CB8AC3E}">
        <p14:creationId xmlns:p14="http://schemas.microsoft.com/office/powerpoint/2010/main" val="12813019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E28992-7D26-4146-93B0-875FB5DD616E}" type="slidenum">
              <a:rPr lang="en-US" smtClean="0"/>
              <a:t>8</a:t>
            </a:fld>
            <a:endParaRPr lang="en-US" dirty="0"/>
          </a:p>
        </p:txBody>
      </p:sp>
    </p:spTree>
    <p:extLst>
      <p:ext uri="{BB962C8B-B14F-4D97-AF65-F5344CB8AC3E}">
        <p14:creationId xmlns:p14="http://schemas.microsoft.com/office/powerpoint/2010/main" val="488711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E28992-7D26-4146-93B0-875FB5DD616E}" type="slidenum">
              <a:rPr lang="en-US" smtClean="0"/>
              <a:t>9</a:t>
            </a:fld>
            <a:endParaRPr lang="en-US" dirty="0"/>
          </a:p>
        </p:txBody>
      </p:sp>
    </p:spTree>
    <p:extLst>
      <p:ext uri="{BB962C8B-B14F-4D97-AF65-F5344CB8AC3E}">
        <p14:creationId xmlns:p14="http://schemas.microsoft.com/office/powerpoint/2010/main" val="41964661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60EF05F-873A-473D-B38D-EC53DE69903E}" type="datetime1">
              <a:rPr lang="en-US" smtClean="0"/>
              <a:t>11/30/2016</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1AFB4CE-A958-4119-9531-5CB95A413B5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BE680EB-B593-4188-A491-E32B7AFECB5A}" type="datetime1">
              <a:rPr lang="en-US" smtClean="0"/>
              <a:t>11/30/2016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AFB4CE-A958-4119-9531-5CB95A413B5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A474A2F-0F78-4386-9296-4DAE008784FF}" type="datetime1">
              <a:rPr lang="en-US" smtClean="0"/>
              <a:t>11/30/2016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AFB4CE-A958-4119-9531-5CB95A413B5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3C5B552-54D1-42D9-8E4A-2E677D853D04}" type="datetime1">
              <a:rPr lang="en-US" smtClean="0"/>
              <a:t>11/30/2016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AFB4CE-A958-4119-9531-5CB95A413B51}"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F5C0C0B-DB69-4E0D-A0A1-7B90C12A6ADE}" type="datetime1">
              <a:rPr lang="en-US" smtClean="0"/>
              <a:t>11/30/2016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AFB4CE-A958-4119-9531-5CB95A413B51}"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A4EA483-04ED-4856-A48E-F0C9E43BA1B9}" type="datetime1">
              <a:rPr lang="en-US" smtClean="0"/>
              <a:t>11/30/2016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AFB4CE-A958-4119-9531-5CB95A413B51}"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69F40F3-7380-41F0-893D-2EF2A0D9F86D}" type="datetime1">
              <a:rPr lang="en-US" smtClean="0"/>
              <a:t>11/30/2016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AFB4CE-A958-4119-9531-5CB95A413B51}"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9B63E8E-9CD9-4FA7-9AC7-EFB37B743910}" type="datetime1">
              <a:rPr lang="en-US" smtClean="0"/>
              <a:t>11/30/2016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AFB4CE-A958-4119-9531-5CB95A413B51}" type="slidenum">
              <a:rPr lang="en-US" smtClean="0"/>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6BF86F-42E9-4E35-AAA9-C5E6F99BC4B8}" type="datetime1">
              <a:rPr lang="en-US" smtClean="0"/>
              <a:t>11/30/2016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AFB4CE-A958-4119-9531-5CB95A413B5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E608F82F-DB73-4DCC-895A-720367FA1A89}" type="datetime1">
              <a:rPr lang="en-US" smtClean="0"/>
              <a:t>11/30/2016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AFB4CE-A958-4119-9531-5CB95A413B51}"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64087836-4998-468B-8467-AD42EC6F4CCF}" type="datetime1">
              <a:rPr lang="en-US" smtClean="0"/>
              <a:t>11/30/2016</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1AFB4CE-A958-4119-9531-5CB95A413B51}"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ED644A6-8D1F-4251-8AE6-11E49CBBB47F}" type="datetime1">
              <a:rPr lang="en-US" smtClean="0"/>
              <a:t>11/30/2016</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1AFB4CE-A958-4119-9531-5CB95A413B5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www.hudexchange.info/resource/786/technical-guide-for-determining-income-and-allowances-for-the-home-program/" TargetMode="External"/><Relationship Id="rId3" Type="http://schemas.openxmlformats.org/officeDocument/2006/relationships/hyperlink" Target="https://www.hudexchange.info/programs/home/" TargetMode="External"/><Relationship Id="rId7" Type="http://schemas.openxmlformats.org/officeDocument/2006/relationships/hyperlink" Target="https://www.hudexchange.info/resource/2395/compliance-in-home-rental-projects-a-guide-for-property-owner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www.hudexchange.info/resource/2368/building-home-a-home-program-primer/" TargetMode="External"/><Relationship Id="rId5" Type="http://schemas.openxmlformats.org/officeDocument/2006/relationships/hyperlink" Target="https://www.hudexchange.info/programs/home/home-final-rule/" TargetMode="External"/><Relationship Id="rId4" Type="http://schemas.openxmlformats.org/officeDocument/2006/relationships/hyperlink" Target="https://www.hudexchange.info/resource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federalregister.gov/documents/2016/09/21/2016-22727/eligibility-of-independent-students-for-assisted-housing-under-section-8-of-the-us-housing-act-o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api.fdsys.gov/link?collection=uscode&amp;title=42&amp;year=mostrecent&amp;section=11431&amp;type=usc&amp;link-type=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hudexchange.info/resources/documents/HOMEfires-Vol13-No2-Guidance-on-How-to-Establish-Utility-Allowances-for-HOME-Assisted-Rental-Unit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hudexchange.info/trainings/courses/hud-utility-schedule-model-calculating-utility-allowances-for-home-webinar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3505200"/>
          </a:xfrm>
        </p:spPr>
        <p:txBody>
          <a:bodyPr>
            <a:normAutofit lnSpcReduction="10000"/>
          </a:bodyPr>
          <a:lstStyle/>
          <a:p>
            <a:pPr marL="109728" indent="0">
              <a:buClr>
                <a:srgbClr val="FF6600"/>
              </a:buClr>
              <a:buSzPct val="100000"/>
              <a:buNone/>
            </a:pPr>
            <a:r>
              <a:rPr lang="en-US" dirty="0"/>
              <a:t>HOME fields not populated or populated inaccurately for HOME-assisted units </a:t>
            </a:r>
          </a:p>
          <a:p>
            <a:pPr marL="109728" indent="0">
              <a:buClr>
                <a:srgbClr val="FF6600"/>
              </a:buClr>
              <a:buSzPct val="100000"/>
              <a:buNone/>
            </a:pPr>
            <a:endParaRPr lang="en-US" dirty="0"/>
          </a:p>
          <a:p>
            <a:pPr marL="109728" indent="0">
              <a:buClr>
                <a:srgbClr val="FF6600"/>
              </a:buClr>
              <a:buSzPct val="100000"/>
              <a:buNone/>
            </a:pPr>
            <a:r>
              <a:rPr lang="en-US" dirty="0"/>
              <a:t>HOME fields populated for units that are not designated as HOME-assisted units</a:t>
            </a:r>
          </a:p>
          <a:p>
            <a:pPr marL="109728" indent="0">
              <a:buClr>
                <a:srgbClr val="FF6600"/>
              </a:buClr>
              <a:buSzPct val="100000"/>
              <a:buNone/>
            </a:pPr>
            <a:endParaRPr lang="en-US" dirty="0"/>
          </a:p>
          <a:p>
            <a:pPr marL="109728" indent="0">
              <a:buClr>
                <a:srgbClr val="FF6600"/>
              </a:buClr>
              <a:buSzPct val="100000"/>
              <a:buNone/>
            </a:pPr>
            <a:r>
              <a:rPr lang="en-US" dirty="0"/>
              <a:t>Be sure to select all HOME fields for Table 1 Excel Export reviews!</a:t>
            </a:r>
          </a:p>
          <a:p>
            <a:pPr marL="109728" indent="0">
              <a:buClr>
                <a:srgbClr val="FF6600"/>
              </a:buClr>
              <a:buSzPct val="100000"/>
              <a:buNone/>
            </a:pPr>
            <a:endParaRPr lang="en-US" dirty="0"/>
          </a:p>
          <a:p>
            <a:pPr marL="109728" indent="0">
              <a:buClr>
                <a:srgbClr val="FF6600"/>
              </a:buClr>
              <a:buSzPct val="100000"/>
              <a:buNone/>
            </a:pPr>
            <a:endParaRPr lang="en-US" dirty="0"/>
          </a:p>
          <a:p>
            <a:pPr marL="109728" indent="0">
              <a:buNone/>
            </a:pPr>
            <a:endParaRPr lang="en-US" dirty="0"/>
          </a:p>
        </p:txBody>
      </p:sp>
      <p:sp>
        <p:nvSpPr>
          <p:cNvPr id="2" name="Title 1"/>
          <p:cNvSpPr>
            <a:spLocks noGrp="1"/>
          </p:cNvSpPr>
          <p:nvPr>
            <p:ph type="title"/>
          </p:nvPr>
        </p:nvSpPr>
        <p:spPr>
          <a:xfrm>
            <a:off x="0" y="0"/>
            <a:ext cx="9144000" cy="1371600"/>
          </a:xfrm>
        </p:spPr>
        <p:txBody>
          <a:bodyPr>
            <a:normAutofit/>
          </a:bodyPr>
          <a:lstStyle/>
          <a:p>
            <a:pPr algn="ctr"/>
            <a:r>
              <a:rPr lang="en-US" sz="4000" dirty="0">
                <a:solidFill>
                  <a:srgbClr val="FF6600"/>
                </a:solidFill>
                <a:latin typeface="Verdana" panose="020B0604030504040204" pitchFamily="34" charset="0"/>
                <a:ea typeface="Verdana" panose="020B0604030504040204" pitchFamily="34" charset="0"/>
                <a:cs typeface="Verdana" panose="020B0604030504040204" pitchFamily="34" charset="0"/>
              </a:rPr>
              <a:t>COMMON HOME WBARS REPORTING &amp; UPLOAD ISSUES </a:t>
            </a:r>
          </a:p>
        </p:txBody>
      </p:sp>
      <p:sp>
        <p:nvSpPr>
          <p:cNvPr id="4" name="Slide Number Placeholder 3"/>
          <p:cNvSpPr>
            <a:spLocks noGrp="1"/>
          </p:cNvSpPr>
          <p:nvPr>
            <p:ph type="sldNum" sz="quarter" idx="12"/>
          </p:nvPr>
        </p:nvSpPr>
        <p:spPr/>
        <p:txBody>
          <a:bodyPr/>
          <a:lstStyle/>
          <a:p>
            <a:fld id="{C1AFB4CE-A958-4119-9531-5CB95A413B51}" type="slidenum">
              <a:rPr lang="en-US" smtClean="0"/>
              <a:t>1</a:t>
            </a:fld>
            <a:endParaRPr lang="en-US" dirty="0"/>
          </a:p>
        </p:txBody>
      </p:sp>
      <p:sp>
        <p:nvSpPr>
          <p:cNvPr id="5" name="TextBox 4"/>
          <p:cNvSpPr txBox="1"/>
          <p:nvPr/>
        </p:nvSpPr>
        <p:spPr>
          <a:xfrm>
            <a:off x="4953000" y="5105400"/>
            <a:ext cx="3429000" cy="1477328"/>
          </a:xfrm>
          <a:prstGeom prst="rect">
            <a:avLst/>
          </a:prstGeom>
          <a:noFill/>
        </p:spPr>
        <p:txBody>
          <a:bodyPr wrap="square" rtlCol="0">
            <a:spAutoFit/>
          </a:bodyPr>
          <a:lstStyle/>
          <a:p>
            <a:pPr algn="ctr"/>
            <a:r>
              <a:rPr lang="en-US" dirty="0">
                <a:solidFill>
                  <a:srgbClr val="FF0000"/>
                </a:solidFill>
              </a:rPr>
              <a:t>WBARS does not currently validate for missing HOME fields or HOME fields populated for non HOME-assisted units.</a:t>
            </a:r>
          </a:p>
        </p:txBody>
      </p:sp>
    </p:spTree>
    <p:extLst>
      <p:ext uri="{BB962C8B-B14F-4D97-AF65-F5344CB8AC3E}">
        <p14:creationId xmlns:p14="http://schemas.microsoft.com/office/powerpoint/2010/main" val="4129353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382000" cy="5410200"/>
          </a:xfrm>
        </p:spPr>
        <p:txBody>
          <a:bodyPr>
            <a:normAutofit fontScale="25000" lnSpcReduction="20000"/>
          </a:bodyPr>
          <a:lstStyle/>
          <a:p>
            <a:pPr marL="109728" indent="0">
              <a:buNone/>
            </a:pPr>
            <a:r>
              <a:rPr lang="en-US" sz="5600" dirty="0"/>
              <a:t>HUD Exchange HOME Overview: </a:t>
            </a:r>
          </a:p>
          <a:p>
            <a:pPr marL="109728" indent="0">
              <a:buNone/>
            </a:pPr>
            <a:r>
              <a:rPr lang="en-US" sz="5600" u="sng" dirty="0">
                <a:solidFill>
                  <a:srgbClr val="0000FF"/>
                </a:solidFill>
                <a:hlinkClick r:id="rId3"/>
              </a:rPr>
              <a:t>https://www.hudexchange.info/programs/home/</a:t>
            </a:r>
            <a:endParaRPr lang="en-US" sz="5600" u="sng" dirty="0">
              <a:solidFill>
                <a:srgbClr val="0000FF"/>
              </a:solidFill>
            </a:endParaRPr>
          </a:p>
          <a:p>
            <a:pPr marL="109728" indent="0">
              <a:buNone/>
            </a:pPr>
            <a:r>
              <a:rPr lang="en-US" sz="5600" dirty="0"/>
              <a:t> </a:t>
            </a:r>
          </a:p>
          <a:p>
            <a:pPr marL="109728" lvl="0" indent="0">
              <a:buNone/>
            </a:pPr>
            <a:r>
              <a:rPr lang="en-US" sz="5600" dirty="0"/>
              <a:t>HUD Exchange Resource Library:</a:t>
            </a:r>
          </a:p>
          <a:p>
            <a:pPr marL="109728" lvl="0" indent="0">
              <a:buNone/>
            </a:pPr>
            <a:r>
              <a:rPr lang="en-US" sz="5600" dirty="0">
                <a:hlinkClick r:id="rId4"/>
              </a:rPr>
              <a:t>https://www.hudexchange.info/resources/</a:t>
            </a:r>
            <a:endParaRPr lang="en-US" sz="5600" dirty="0"/>
          </a:p>
          <a:p>
            <a:pPr marL="109728" lvl="0" indent="0">
              <a:buNone/>
            </a:pPr>
            <a:endParaRPr lang="en-US" sz="5600" dirty="0"/>
          </a:p>
          <a:p>
            <a:pPr marL="109728" lvl="0" indent="0">
              <a:buNone/>
            </a:pPr>
            <a:r>
              <a:rPr lang="en-US" sz="5600" dirty="0"/>
              <a:t>2013 - HOME Final Rule: </a:t>
            </a:r>
          </a:p>
          <a:p>
            <a:pPr marL="109728" indent="0">
              <a:buNone/>
            </a:pPr>
            <a:r>
              <a:rPr lang="en-US" sz="5600" u="sng" dirty="0">
                <a:solidFill>
                  <a:srgbClr val="0000FF"/>
                </a:solidFill>
                <a:hlinkClick r:id="rId5"/>
              </a:rPr>
              <a:t>https://www.hudexchange.info/programs/home/home-final-rule/</a:t>
            </a:r>
            <a:endParaRPr lang="en-US" sz="5600" u="sng" dirty="0">
              <a:solidFill>
                <a:srgbClr val="0000FF"/>
              </a:solidFill>
            </a:endParaRPr>
          </a:p>
          <a:p>
            <a:pPr marL="109728" indent="0">
              <a:buNone/>
            </a:pPr>
            <a:r>
              <a:rPr lang="en-US" sz="5600" dirty="0"/>
              <a:t>  </a:t>
            </a:r>
          </a:p>
          <a:p>
            <a:pPr marL="109728" indent="0">
              <a:buNone/>
            </a:pPr>
            <a:r>
              <a:rPr lang="en-US" sz="5600" dirty="0"/>
              <a:t>2012 - Building HOME: A HOME Program Primer – Training Manual and Slides:</a:t>
            </a:r>
          </a:p>
          <a:p>
            <a:pPr marL="109728" indent="0">
              <a:buNone/>
            </a:pPr>
            <a:r>
              <a:rPr lang="en-US" sz="5600" u="sng" dirty="0">
                <a:solidFill>
                  <a:srgbClr val="0000FF"/>
                </a:solidFill>
                <a:hlinkClick r:id="rId6"/>
              </a:rPr>
              <a:t>https://www.hudexchange.info/resource/2368/building-home-a-home-program-primer/</a:t>
            </a:r>
            <a:endParaRPr lang="en-US" sz="5600" u="sng" dirty="0">
              <a:solidFill>
                <a:srgbClr val="0000FF"/>
              </a:solidFill>
            </a:endParaRPr>
          </a:p>
          <a:p>
            <a:pPr marL="109728" indent="0">
              <a:buNone/>
            </a:pPr>
            <a:r>
              <a:rPr lang="en-US" sz="5600" dirty="0"/>
              <a:t> </a:t>
            </a:r>
          </a:p>
          <a:p>
            <a:pPr marL="109728" indent="0">
              <a:buNone/>
            </a:pPr>
            <a:r>
              <a:rPr lang="en-US" sz="5600" dirty="0"/>
              <a:t>2012 – Compliance in HOME Rental Projects: A Guide for Property Owners:</a:t>
            </a:r>
          </a:p>
          <a:p>
            <a:pPr marL="109728" indent="0">
              <a:buNone/>
            </a:pPr>
            <a:r>
              <a:rPr lang="en-US" sz="5600" u="sng" dirty="0">
                <a:solidFill>
                  <a:srgbClr val="0000FF"/>
                </a:solidFill>
                <a:hlinkClick r:id="rId7"/>
              </a:rPr>
              <a:t>https://www.hudexchange.info/resource/2395/compliance-in-home-rental-projects-a-guide-for-property-owners/</a:t>
            </a:r>
            <a:endParaRPr lang="en-US" sz="5600" u="sng" dirty="0">
              <a:solidFill>
                <a:srgbClr val="0000FF"/>
              </a:solidFill>
            </a:endParaRPr>
          </a:p>
          <a:p>
            <a:pPr marL="109728" indent="0">
              <a:buNone/>
            </a:pPr>
            <a:r>
              <a:rPr lang="en-US" sz="5600" dirty="0"/>
              <a:t> </a:t>
            </a:r>
          </a:p>
          <a:p>
            <a:pPr marL="109728" indent="0">
              <a:buNone/>
            </a:pPr>
            <a:r>
              <a:rPr lang="en-US" sz="5600" dirty="0"/>
              <a:t>2005 - Technical Guide for Determining Income and Allowances for the HOME Program:</a:t>
            </a:r>
          </a:p>
          <a:p>
            <a:pPr marL="109728" indent="0">
              <a:buNone/>
            </a:pPr>
            <a:r>
              <a:rPr lang="en-US" sz="5600" u="sng" dirty="0">
                <a:solidFill>
                  <a:srgbClr val="0000FF"/>
                </a:solidFill>
                <a:hlinkClick r:id="rId8"/>
              </a:rPr>
              <a:t>https://www.hudexchange.info/resource/786/technical-guide-for-determining-income-and-allowances-for-the-home-program/</a:t>
            </a:r>
            <a:endParaRPr lang="en-US" sz="5600" u="sng" dirty="0">
              <a:solidFill>
                <a:srgbClr val="0000FF"/>
              </a:solidFill>
            </a:endParaRPr>
          </a:p>
          <a:p>
            <a:pPr marL="109728" indent="0">
              <a:buNone/>
            </a:pPr>
            <a:r>
              <a:rPr lang="en-US" sz="5600" dirty="0"/>
              <a:t> </a:t>
            </a:r>
          </a:p>
          <a:p>
            <a:pPr marL="109728" indent="0">
              <a:buNone/>
            </a:pPr>
            <a:r>
              <a:rPr lang="en-US" sz="5600" dirty="0"/>
              <a:t>		Still have HOME questions? </a:t>
            </a:r>
          </a:p>
          <a:p>
            <a:pPr marL="109728" indent="0">
              <a:buNone/>
            </a:pPr>
            <a:r>
              <a:rPr lang="en-US" sz="5600" dirty="0"/>
              <a:t>			Review your HOME Funder Regulatory Agreement &amp; </a:t>
            </a:r>
          </a:p>
          <a:p>
            <a:pPr marL="109728" indent="0">
              <a:buNone/>
            </a:pPr>
            <a:r>
              <a:rPr lang="en-US" sz="5600" dirty="0"/>
              <a:t>				Ask your HOME funder!</a:t>
            </a:r>
          </a:p>
          <a:p>
            <a:endParaRPr lang="en-US" dirty="0"/>
          </a:p>
        </p:txBody>
      </p:sp>
      <p:sp>
        <p:nvSpPr>
          <p:cNvPr id="3" name="Slide Number Placeholder 2"/>
          <p:cNvSpPr>
            <a:spLocks noGrp="1"/>
          </p:cNvSpPr>
          <p:nvPr>
            <p:ph type="sldNum" sz="quarter" idx="12"/>
          </p:nvPr>
        </p:nvSpPr>
        <p:spPr/>
        <p:txBody>
          <a:bodyPr/>
          <a:lstStyle/>
          <a:p>
            <a:fld id="{C1AFB4CE-A958-4119-9531-5CB95A413B51}" type="slidenum">
              <a:rPr lang="en-US" smtClean="0"/>
              <a:t>10</a:t>
            </a:fld>
            <a:endParaRPr lang="en-US" dirty="0"/>
          </a:p>
        </p:txBody>
      </p:sp>
      <p:sp>
        <p:nvSpPr>
          <p:cNvPr id="4" name="Title 3"/>
          <p:cNvSpPr>
            <a:spLocks noGrp="1"/>
          </p:cNvSpPr>
          <p:nvPr>
            <p:ph type="title"/>
          </p:nvPr>
        </p:nvSpPr>
        <p:spPr>
          <a:xfrm>
            <a:off x="0" y="0"/>
            <a:ext cx="9144000" cy="1066800"/>
          </a:xfrm>
        </p:spPr>
        <p:txBody>
          <a:bodyPr>
            <a:normAutofit/>
          </a:bodyPr>
          <a:lstStyle/>
          <a:p>
            <a:pPr algn="ctr"/>
            <a:r>
              <a:rPr lang="en-US" sz="4000" dirty="0">
                <a:solidFill>
                  <a:srgbClr val="FF6600"/>
                </a:solidFill>
                <a:latin typeface="+mn-lt"/>
              </a:rPr>
              <a:t>HOME Resources</a:t>
            </a:r>
          </a:p>
        </p:txBody>
      </p:sp>
    </p:spTree>
    <p:extLst>
      <p:ext uri="{BB962C8B-B14F-4D97-AF65-F5344CB8AC3E}">
        <p14:creationId xmlns:p14="http://schemas.microsoft.com/office/powerpoint/2010/main" val="2104940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48199"/>
          </a:xfrm>
        </p:spPr>
        <p:txBody>
          <a:bodyPr>
            <a:normAutofit lnSpcReduction="10000"/>
          </a:bodyPr>
          <a:lstStyle/>
          <a:p>
            <a:pPr marL="109728" indent="0">
              <a:buClr>
                <a:srgbClr val="FF6600"/>
              </a:buClr>
              <a:buSzPct val="80000"/>
              <a:buNone/>
            </a:pPr>
            <a:r>
              <a:rPr lang="en-US" dirty="0"/>
              <a:t>Make sure HOME fields are re-populated when moving in a new household to HOME-assisted unit.</a:t>
            </a:r>
          </a:p>
          <a:p>
            <a:pPr marL="109728" indent="0">
              <a:buClr>
                <a:srgbClr val="FF6600"/>
              </a:buClr>
              <a:buSzPct val="80000"/>
              <a:buNone/>
            </a:pPr>
            <a:endParaRPr lang="en-US" dirty="0"/>
          </a:p>
          <a:p>
            <a:pPr marL="109728" indent="0">
              <a:buClr>
                <a:srgbClr val="FF6600"/>
              </a:buClr>
              <a:buSzPct val="80000"/>
              <a:buNone/>
            </a:pPr>
            <a:r>
              <a:rPr lang="en-US" dirty="0"/>
              <a:t>Make sure leases comply with HOME rules and do not include any prohibited lease terms (see 24 CFR Part 92.253 for details); keep this in mind for households transferring to a HOME-assisted unit, and when you’re “floating” a HOME-assisted unit designation to the household’s current unit.</a:t>
            </a:r>
          </a:p>
        </p:txBody>
      </p:sp>
      <p:sp>
        <p:nvSpPr>
          <p:cNvPr id="2" name="Title 1"/>
          <p:cNvSpPr>
            <a:spLocks noGrp="1"/>
          </p:cNvSpPr>
          <p:nvPr>
            <p:ph type="title"/>
          </p:nvPr>
        </p:nvSpPr>
        <p:spPr>
          <a:xfrm>
            <a:off x="0" y="36352"/>
            <a:ext cx="9144000" cy="1143000"/>
          </a:xfrm>
        </p:spPr>
        <p:txBody>
          <a:bodyPr>
            <a:noAutofit/>
          </a:bodyPr>
          <a:lstStyle/>
          <a:p>
            <a:pPr algn="ctr"/>
            <a:r>
              <a:rPr lang="en-US" sz="4000" dirty="0">
                <a:solidFill>
                  <a:srgbClr val="FF6600"/>
                </a:solidFill>
                <a:latin typeface="Verdana" panose="020B0604030504040204" pitchFamily="34" charset="0"/>
                <a:ea typeface="Verdana" panose="020B0604030504040204" pitchFamily="34" charset="0"/>
                <a:cs typeface="Verdana" panose="020B0604030504040204" pitchFamily="34" charset="0"/>
              </a:rPr>
              <a:t>TRANSFERS TO AND FROM </a:t>
            </a:r>
            <a:br>
              <a:rPr lang="en-US" sz="4000" dirty="0">
                <a:solidFill>
                  <a:srgbClr val="FF6600"/>
                </a:solidFill>
                <a:latin typeface="Verdana" panose="020B0604030504040204" pitchFamily="34" charset="0"/>
                <a:ea typeface="Verdana" panose="020B0604030504040204" pitchFamily="34" charset="0"/>
                <a:cs typeface="Verdana" panose="020B0604030504040204" pitchFamily="34" charset="0"/>
              </a:rPr>
            </a:br>
            <a:r>
              <a:rPr lang="en-US" sz="4000" dirty="0">
                <a:solidFill>
                  <a:srgbClr val="FF6600"/>
                </a:solidFill>
                <a:latin typeface="Verdana" panose="020B0604030504040204" pitchFamily="34" charset="0"/>
                <a:ea typeface="Verdana" panose="020B0604030504040204" pitchFamily="34" charset="0"/>
                <a:cs typeface="Verdana" panose="020B0604030504040204" pitchFamily="34" charset="0"/>
              </a:rPr>
              <a:t>HOME-ASSISTED UNITS</a:t>
            </a:r>
          </a:p>
        </p:txBody>
      </p:sp>
      <p:sp>
        <p:nvSpPr>
          <p:cNvPr id="4" name="Slide Number Placeholder 3"/>
          <p:cNvSpPr>
            <a:spLocks noGrp="1"/>
          </p:cNvSpPr>
          <p:nvPr>
            <p:ph type="sldNum" sz="quarter" idx="12"/>
          </p:nvPr>
        </p:nvSpPr>
        <p:spPr/>
        <p:txBody>
          <a:bodyPr/>
          <a:lstStyle/>
          <a:p>
            <a:fld id="{C1AFB4CE-A958-4119-9531-5CB95A413B51}" type="slidenum">
              <a:rPr lang="en-US" smtClean="0"/>
              <a:t>2</a:t>
            </a:fld>
            <a:endParaRPr lang="en-US" dirty="0"/>
          </a:p>
        </p:txBody>
      </p:sp>
    </p:spTree>
    <p:extLst>
      <p:ext uri="{BB962C8B-B14F-4D97-AF65-F5344CB8AC3E}">
        <p14:creationId xmlns:p14="http://schemas.microsoft.com/office/powerpoint/2010/main" val="1924747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1AFB4CE-A958-4119-9531-5CB95A413B51}" type="slidenum">
              <a:rPr lang="en-US" smtClean="0"/>
              <a:t>3</a:t>
            </a:fld>
            <a:endParaRPr lang="en-US" dirty="0"/>
          </a:p>
        </p:txBody>
      </p:sp>
      <p:sp>
        <p:nvSpPr>
          <p:cNvPr id="6" name="Content Placeholder 5"/>
          <p:cNvSpPr>
            <a:spLocks noGrp="1"/>
          </p:cNvSpPr>
          <p:nvPr>
            <p:ph idx="1"/>
          </p:nvPr>
        </p:nvSpPr>
        <p:spPr>
          <a:xfrm>
            <a:off x="457200" y="1219200"/>
            <a:ext cx="8229600" cy="4788091"/>
          </a:xfrm>
        </p:spPr>
        <p:txBody>
          <a:bodyPr>
            <a:normAutofit fontScale="62500" lnSpcReduction="20000"/>
          </a:bodyPr>
          <a:lstStyle/>
          <a:p>
            <a:pPr marL="109728" indent="0">
              <a:buNone/>
            </a:pPr>
            <a:r>
              <a:rPr lang="en-US" dirty="0"/>
              <a:t> </a:t>
            </a:r>
          </a:p>
          <a:p>
            <a:pPr marL="109728" indent="0">
              <a:buNone/>
            </a:pPr>
            <a:r>
              <a:rPr lang="en-US" sz="2900" u="sng" dirty="0"/>
              <a:t>24 CFR 92.504(d)(ii)(C):</a:t>
            </a:r>
            <a:r>
              <a:rPr lang="en-US" sz="2900" dirty="0"/>
              <a:t> </a:t>
            </a:r>
          </a:p>
          <a:p>
            <a:pPr marL="109728" indent="0">
              <a:buNone/>
            </a:pPr>
            <a:r>
              <a:rPr lang="en-US" sz="2900" dirty="0"/>
              <a:t>“The property owner must annually certify to the participating jurisdiction that each building and all HOME-assisted units in the project are suitable for occupancy, taking into account State and local health, safety, and other applicable codes, ordinances, and requirements, and the ongoing property standards established by the participating jurisdiction to meet the requirements of §92.251.”</a:t>
            </a:r>
          </a:p>
          <a:p>
            <a:pPr marL="109728" indent="0">
              <a:buNone/>
            </a:pPr>
            <a:r>
              <a:rPr lang="en-US" sz="2900" dirty="0"/>
              <a:t> </a:t>
            </a:r>
          </a:p>
          <a:p>
            <a:pPr marL="109728" indent="0">
              <a:buNone/>
            </a:pPr>
            <a:r>
              <a:rPr lang="en-US" sz="2900" dirty="0"/>
              <a:t>To be completed by authorized owner/contractor prior to submission to funder level:</a:t>
            </a:r>
          </a:p>
          <a:p>
            <a:pPr marL="109728" indent="0">
              <a:buNone/>
            </a:pPr>
            <a:r>
              <a:rPr lang="en-US" sz="2900" dirty="0"/>
              <a:t> </a:t>
            </a:r>
          </a:p>
          <a:p>
            <a:pPr marL="109728" indent="0">
              <a:buNone/>
            </a:pPr>
            <a:r>
              <a:rPr lang="en-US" sz="2900" dirty="0">
                <a:sym typeface="Wingdings"/>
              </a:rPr>
              <a:t>	I, </a:t>
            </a:r>
            <a:r>
              <a:rPr lang="en-US" sz="2900" dirty="0"/>
              <a:t>[insert name], certify that each building and all HOME-assisted units in the project are suitable for occupancy.</a:t>
            </a:r>
          </a:p>
          <a:p>
            <a:pPr marL="109728" indent="0">
              <a:buNone/>
            </a:pPr>
            <a:endParaRPr lang="en-US" sz="2900" dirty="0"/>
          </a:p>
          <a:p>
            <a:pPr marL="109728" indent="0">
              <a:buNone/>
            </a:pPr>
            <a:r>
              <a:rPr lang="en-US" sz="2900" dirty="0">
                <a:sym typeface="Wingdings"/>
              </a:rPr>
              <a:t>	</a:t>
            </a:r>
            <a:r>
              <a:rPr lang="en-US" sz="2900" dirty="0"/>
              <a:t>I, [insert name], have been given express consent from my HOME funder to waive this certification requirement because the units funded with HOME program funding are not considered rental units as per HUD guidelines.</a:t>
            </a:r>
          </a:p>
          <a:p>
            <a:pPr>
              <a:buFont typeface="Wingdings"/>
              <a:buChar char="o"/>
            </a:pPr>
            <a:endParaRPr lang="en-US" dirty="0"/>
          </a:p>
          <a:p>
            <a:endParaRPr lang="en-US" dirty="0"/>
          </a:p>
        </p:txBody>
      </p:sp>
      <p:sp>
        <p:nvSpPr>
          <p:cNvPr id="7" name="Title 1"/>
          <p:cNvSpPr>
            <a:spLocks noGrp="1"/>
          </p:cNvSpPr>
          <p:nvPr>
            <p:ph type="title"/>
          </p:nvPr>
        </p:nvSpPr>
        <p:spPr>
          <a:xfrm>
            <a:off x="0" y="36352"/>
            <a:ext cx="9144000" cy="1143000"/>
          </a:xfrm>
        </p:spPr>
        <p:txBody>
          <a:bodyPr>
            <a:noAutofit/>
          </a:bodyPr>
          <a:lstStyle/>
          <a:p>
            <a:pPr algn="ctr"/>
            <a:r>
              <a:rPr lang="en-US" sz="4000" dirty="0">
                <a:solidFill>
                  <a:srgbClr val="FF6600"/>
                </a:solidFill>
                <a:latin typeface="Verdana" panose="020B0604030504040204" pitchFamily="34" charset="0"/>
                <a:ea typeface="Verdana" panose="020B0604030504040204" pitchFamily="34" charset="0"/>
                <a:cs typeface="Verdana" panose="020B0604030504040204" pitchFamily="34" charset="0"/>
              </a:rPr>
              <a:t>WBARS HOME SUITABILITY </a:t>
            </a:r>
            <a:br>
              <a:rPr lang="en-US" sz="4000" dirty="0">
                <a:solidFill>
                  <a:srgbClr val="FF6600"/>
                </a:solidFill>
                <a:latin typeface="Verdana" panose="020B0604030504040204" pitchFamily="34" charset="0"/>
                <a:ea typeface="Verdana" panose="020B0604030504040204" pitchFamily="34" charset="0"/>
                <a:cs typeface="Verdana" panose="020B0604030504040204" pitchFamily="34" charset="0"/>
              </a:rPr>
            </a:br>
            <a:r>
              <a:rPr lang="en-US" sz="4000" dirty="0">
                <a:solidFill>
                  <a:srgbClr val="FF6600"/>
                </a:solidFill>
                <a:latin typeface="Verdana" panose="020B0604030504040204" pitchFamily="34" charset="0"/>
                <a:ea typeface="Verdana" panose="020B0604030504040204" pitchFamily="34" charset="0"/>
                <a:cs typeface="Verdana" panose="020B0604030504040204" pitchFamily="34" charset="0"/>
              </a:rPr>
              <a:t>FOR OCCUPANCY</a:t>
            </a:r>
          </a:p>
        </p:txBody>
      </p:sp>
    </p:spTree>
    <p:extLst>
      <p:ext uri="{BB962C8B-B14F-4D97-AF65-F5344CB8AC3E}">
        <p14:creationId xmlns:p14="http://schemas.microsoft.com/office/powerpoint/2010/main" val="3902523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1AFB4CE-A958-4119-9531-5CB95A413B51}" type="slidenum">
              <a:rPr lang="en-US" smtClean="0"/>
              <a:t>4</a:t>
            </a:fld>
            <a:endParaRPr lang="en-US" dirty="0"/>
          </a:p>
        </p:txBody>
      </p:sp>
      <p:sp>
        <p:nvSpPr>
          <p:cNvPr id="4" name="Title 3"/>
          <p:cNvSpPr>
            <a:spLocks noGrp="1"/>
          </p:cNvSpPr>
          <p:nvPr>
            <p:ph type="title"/>
          </p:nvPr>
        </p:nvSpPr>
        <p:spPr>
          <a:xfrm>
            <a:off x="0" y="0"/>
            <a:ext cx="9144000" cy="1219200"/>
          </a:xfrm>
        </p:spPr>
        <p:txBody>
          <a:bodyPr>
            <a:normAutofit fontScale="90000"/>
          </a:bodyPr>
          <a:lstStyle/>
          <a:p>
            <a:pPr algn="ctr"/>
            <a:r>
              <a:rPr lang="en-US" sz="4400" dirty="0">
                <a:solidFill>
                  <a:srgbClr val="FF6600"/>
                </a:solidFill>
                <a:latin typeface="Verdana" panose="020B0604030504040204" pitchFamily="34" charset="0"/>
                <a:ea typeface="Verdana" panose="020B0604030504040204" pitchFamily="34" charset="0"/>
                <a:cs typeface="Verdana" panose="020B0604030504040204" pitchFamily="34" charset="0"/>
              </a:rPr>
              <a:t>HOME FINAL RULE RELEASED JULY 24, 2013</a:t>
            </a:r>
            <a:endParaRPr lang="en-US" dirty="0"/>
          </a:p>
        </p:txBody>
      </p:sp>
      <p:sp>
        <p:nvSpPr>
          <p:cNvPr id="5" name="Content Placeholder 2"/>
          <p:cNvSpPr>
            <a:spLocks noGrp="1"/>
          </p:cNvSpPr>
          <p:nvPr>
            <p:ph idx="1"/>
          </p:nvPr>
        </p:nvSpPr>
        <p:spPr/>
        <p:txBody>
          <a:bodyPr>
            <a:normAutofit/>
          </a:bodyPr>
          <a:lstStyle/>
          <a:p>
            <a:pPr marL="109728" indent="0">
              <a:buClr>
                <a:srgbClr val="FF6600"/>
              </a:buClr>
              <a:buSzPct val="100000"/>
              <a:buNone/>
            </a:pPr>
            <a:r>
              <a:rPr lang="en-US" b="1" dirty="0"/>
              <a:t>Changes Effective 8/23/13:</a:t>
            </a:r>
          </a:p>
          <a:p>
            <a:pPr marL="109728" indent="0">
              <a:buClr>
                <a:srgbClr val="FF6600"/>
              </a:buClr>
              <a:buSzPct val="100000"/>
              <a:buNone/>
            </a:pPr>
            <a:endParaRPr lang="en-US" dirty="0"/>
          </a:p>
          <a:p>
            <a:pPr marL="109728" indent="0">
              <a:buClr>
                <a:srgbClr val="FF6600"/>
              </a:buClr>
              <a:buSzPct val="100000"/>
              <a:buNone/>
            </a:pPr>
            <a:r>
              <a:rPr lang="en-US" dirty="0"/>
              <a:t>Student Eligibility</a:t>
            </a:r>
          </a:p>
          <a:p>
            <a:pPr marL="109728" indent="0">
              <a:buClr>
                <a:srgbClr val="FF6600"/>
              </a:buClr>
              <a:buSzPct val="100000"/>
              <a:buNone/>
            </a:pPr>
            <a:endParaRPr lang="en-US" dirty="0"/>
          </a:p>
          <a:p>
            <a:pPr marL="109728" indent="0">
              <a:buClr>
                <a:srgbClr val="FF6600"/>
              </a:buClr>
              <a:buSzPct val="100000"/>
              <a:buNone/>
            </a:pPr>
            <a:r>
              <a:rPr lang="en-US" dirty="0"/>
              <a:t>Income Determinations</a:t>
            </a:r>
          </a:p>
          <a:p>
            <a:pPr marL="109728" indent="0">
              <a:buClr>
                <a:srgbClr val="FF6600"/>
              </a:buClr>
              <a:buSzPct val="100000"/>
              <a:buNone/>
            </a:pPr>
            <a:endParaRPr lang="en-US" dirty="0"/>
          </a:p>
          <a:p>
            <a:pPr marL="109728" indent="0">
              <a:buClr>
                <a:srgbClr val="FF6600"/>
              </a:buClr>
              <a:buSzPct val="100000"/>
              <a:buNone/>
            </a:pPr>
            <a:r>
              <a:rPr lang="en-US" dirty="0"/>
              <a:t>Lease Prohibitions</a:t>
            </a:r>
          </a:p>
          <a:p>
            <a:pPr>
              <a:buClr>
                <a:srgbClr val="FF6600"/>
              </a:buClr>
              <a:buSzPct val="100000"/>
              <a:buFont typeface="Wingdings" panose="05000000000000000000" pitchFamily="2" charset="2"/>
              <a:buChar char="v"/>
            </a:pPr>
            <a:endParaRPr lang="en-US" dirty="0"/>
          </a:p>
          <a:p>
            <a:pPr marL="109728" indent="0">
              <a:buClr>
                <a:srgbClr val="FF6600"/>
              </a:buClr>
              <a:buSzPct val="100000"/>
              <a:buNone/>
            </a:pPr>
            <a:r>
              <a:rPr lang="en-US" dirty="0"/>
              <a:t>Utility Allowances</a:t>
            </a:r>
          </a:p>
        </p:txBody>
      </p:sp>
    </p:spTree>
    <p:extLst>
      <p:ext uri="{BB962C8B-B14F-4D97-AF65-F5344CB8AC3E}">
        <p14:creationId xmlns:p14="http://schemas.microsoft.com/office/powerpoint/2010/main" val="3991013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1"/>
            <a:ext cx="8610600" cy="4800600"/>
          </a:xfrm>
        </p:spPr>
        <p:txBody>
          <a:bodyPr>
            <a:normAutofit fontScale="55000" lnSpcReduction="20000"/>
          </a:bodyPr>
          <a:lstStyle/>
          <a:p>
            <a:pPr marL="109728" lvl="0" indent="0">
              <a:buNone/>
            </a:pPr>
            <a:r>
              <a:rPr lang="en-US" sz="3200" u="sng" dirty="0"/>
              <a:t>Student eligibility, effective 8/23/13:</a:t>
            </a:r>
            <a:r>
              <a:rPr lang="en-US" sz="3200" b="1" dirty="0"/>
              <a:t> </a:t>
            </a:r>
          </a:p>
          <a:p>
            <a:pPr marL="109728" lvl="0" indent="0">
              <a:buNone/>
            </a:pPr>
            <a:r>
              <a:rPr lang="en-US" sz="3200" dirty="0"/>
              <a:t>New rule added reference to the Section 8 definition of student eligibility to the definition of eligible </a:t>
            </a:r>
            <a:r>
              <a:rPr lang="en-US" sz="3200" i="1" dirty="0"/>
              <a:t>Low Income Families</a:t>
            </a:r>
            <a:r>
              <a:rPr lang="en-US" sz="3200" dirty="0"/>
              <a:t> for HOME.</a:t>
            </a:r>
          </a:p>
          <a:p>
            <a:pPr marL="109728" indent="0">
              <a:buNone/>
            </a:pPr>
            <a:r>
              <a:rPr lang="en-US" sz="2600" dirty="0"/>
              <a:t> </a:t>
            </a:r>
          </a:p>
          <a:p>
            <a:pPr marL="109728" indent="0">
              <a:buNone/>
            </a:pPr>
            <a:r>
              <a:rPr lang="en-US" sz="2900" dirty="0"/>
              <a:t>The Section 8 Housing Choice Voucher program restrictions on student participation exclude any student that:</a:t>
            </a:r>
          </a:p>
          <a:p>
            <a:pPr marL="109728" indent="0">
              <a:buNone/>
            </a:pPr>
            <a:endParaRPr lang="en-US" sz="2900" dirty="0"/>
          </a:p>
          <a:p>
            <a:pPr marL="109728" indent="0">
              <a:buNone/>
            </a:pPr>
            <a:r>
              <a:rPr lang="en-US" sz="2900" dirty="0"/>
              <a:t>a)  Is enrolled as either a part-time or full-time student at an institution of higher education for the purposes of obtaining a degree, certificate, or other program leading to a recognized educational credential; and </a:t>
            </a:r>
          </a:p>
          <a:p>
            <a:pPr marL="109728" lvl="0" indent="0">
              <a:buNone/>
            </a:pPr>
            <a:r>
              <a:rPr lang="en-US" sz="2900" dirty="0"/>
              <a:t>b)  Is under age 24; and</a:t>
            </a:r>
          </a:p>
          <a:p>
            <a:pPr marL="109728" lvl="0" indent="0">
              <a:buNone/>
            </a:pPr>
            <a:r>
              <a:rPr lang="en-US" sz="2900" dirty="0"/>
              <a:t>c)  Is not a veteran of the U.S. military; and</a:t>
            </a:r>
          </a:p>
          <a:p>
            <a:pPr marL="109728" lvl="0" indent="0">
              <a:buNone/>
            </a:pPr>
            <a:r>
              <a:rPr lang="en-US" sz="2900" dirty="0"/>
              <a:t>d)  Is not married; and </a:t>
            </a:r>
          </a:p>
          <a:p>
            <a:pPr marL="109728" lvl="0" indent="0">
              <a:buNone/>
            </a:pPr>
            <a:r>
              <a:rPr lang="en-US" sz="2900" dirty="0"/>
              <a:t>e)  Does not have a dependent child(ren); and</a:t>
            </a:r>
          </a:p>
          <a:p>
            <a:pPr marL="109728" lvl="0" indent="0">
              <a:buNone/>
            </a:pPr>
            <a:r>
              <a:rPr lang="en-US" sz="2900" dirty="0"/>
              <a:t>f)  Is not a person with disabilities, as such term is defined in 3(b)(3)E of the United States Housing Act of 1937 (42 U.S.C. 1437a(b)(3)€) and was not receiving Section 8 assistance as of November 30, 2005; and</a:t>
            </a:r>
          </a:p>
          <a:p>
            <a:pPr marL="109728" lvl="0" indent="0">
              <a:buNone/>
            </a:pPr>
            <a:r>
              <a:rPr lang="en-US" sz="2900" dirty="0"/>
              <a:t>g)  Is not otherwise individually eligible to receive Section 8 assistance or has parents (the parents individually or jointly) who are not income eligible to receive Section 8 assistance.</a:t>
            </a:r>
          </a:p>
          <a:p>
            <a:pPr marL="109728" indent="0">
              <a:buNone/>
            </a:pPr>
            <a:endParaRPr lang="en-US" dirty="0"/>
          </a:p>
        </p:txBody>
      </p:sp>
      <p:sp>
        <p:nvSpPr>
          <p:cNvPr id="3" name="Slide Number Placeholder 2"/>
          <p:cNvSpPr>
            <a:spLocks noGrp="1"/>
          </p:cNvSpPr>
          <p:nvPr>
            <p:ph type="sldNum" sz="quarter" idx="12"/>
          </p:nvPr>
        </p:nvSpPr>
        <p:spPr/>
        <p:txBody>
          <a:bodyPr/>
          <a:lstStyle/>
          <a:p>
            <a:fld id="{C1AFB4CE-A958-4119-9531-5CB95A413B51}" type="slidenum">
              <a:rPr lang="en-US" smtClean="0"/>
              <a:t>5</a:t>
            </a:fld>
            <a:endParaRPr lang="en-US" dirty="0"/>
          </a:p>
        </p:txBody>
      </p:sp>
      <p:sp>
        <p:nvSpPr>
          <p:cNvPr id="4" name="Title 3"/>
          <p:cNvSpPr>
            <a:spLocks noGrp="1"/>
          </p:cNvSpPr>
          <p:nvPr>
            <p:ph type="title"/>
          </p:nvPr>
        </p:nvSpPr>
        <p:spPr>
          <a:xfrm>
            <a:off x="0" y="10486"/>
            <a:ext cx="9144000" cy="1132514"/>
          </a:xfrm>
        </p:spPr>
        <p:txBody>
          <a:bodyPr>
            <a:normAutofit/>
          </a:bodyPr>
          <a:lstStyle/>
          <a:p>
            <a:pPr algn="ctr"/>
            <a:r>
              <a:rPr lang="en-US" sz="4000" dirty="0">
                <a:solidFill>
                  <a:srgbClr val="FF6600"/>
                </a:solidFill>
                <a:latin typeface="+mn-lt"/>
              </a:rPr>
              <a:t>Student Eligibility</a:t>
            </a:r>
          </a:p>
        </p:txBody>
      </p:sp>
    </p:spTree>
    <p:extLst>
      <p:ext uri="{BB962C8B-B14F-4D97-AF65-F5344CB8AC3E}">
        <p14:creationId xmlns:p14="http://schemas.microsoft.com/office/powerpoint/2010/main" val="437813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86800" cy="3124200"/>
          </a:xfrm>
        </p:spPr>
        <p:txBody>
          <a:bodyPr>
            <a:normAutofit fontScale="62500" lnSpcReduction="20000"/>
          </a:bodyPr>
          <a:lstStyle/>
          <a:p>
            <a:pPr marL="109728" lvl="0" indent="0">
              <a:buNone/>
            </a:pPr>
            <a:r>
              <a:rPr lang="en-US" b="1" dirty="0"/>
              <a:t>Excerpt from HOME Applicability Charts published in January 2015:</a:t>
            </a:r>
          </a:p>
          <a:p>
            <a:pPr marL="109728" indent="0">
              <a:buNone/>
            </a:pPr>
            <a:r>
              <a:rPr lang="en-US" dirty="0"/>
              <a:t> </a:t>
            </a:r>
          </a:p>
          <a:p>
            <a:pPr marL="109728" indent="0">
              <a:buNone/>
            </a:pPr>
            <a:r>
              <a:rPr lang="en-US" u="sng" dirty="0"/>
              <a:t>Category #1: requirements to clarify or codify existing requirements</a:t>
            </a:r>
            <a:r>
              <a:rPr lang="en-US" dirty="0"/>
              <a:t/>
            </a:r>
            <a:br>
              <a:rPr lang="en-US" dirty="0"/>
            </a:br>
            <a:r>
              <a:rPr lang="en-US" dirty="0"/>
              <a:t>The requirements under this section remain substantially unchanged from what was required under the pre-2013 HOME Rule, except that the new Final Rule clarified or codified existing HUD guidance or requirements into regulations. PJs were always required to comply with these requirements, and as such they are applicable to all of the HOME projects in a PJ's portfolio (regardless of when funds were committed). PJs must ensure that their programs and projects comply with these requirements and must correct any instances of noncompliance.</a:t>
            </a:r>
          </a:p>
          <a:p>
            <a:endParaRPr lang="en-US" dirty="0"/>
          </a:p>
        </p:txBody>
      </p:sp>
      <p:sp>
        <p:nvSpPr>
          <p:cNvPr id="3" name="Slide Number Placeholder 2"/>
          <p:cNvSpPr>
            <a:spLocks noGrp="1"/>
          </p:cNvSpPr>
          <p:nvPr>
            <p:ph type="sldNum" sz="quarter" idx="12"/>
          </p:nvPr>
        </p:nvSpPr>
        <p:spPr/>
        <p:txBody>
          <a:bodyPr/>
          <a:lstStyle/>
          <a:p>
            <a:fld id="{C1AFB4CE-A958-4119-9531-5CB95A413B51}" type="slidenum">
              <a:rPr lang="en-US" smtClean="0"/>
              <a:t>6</a:t>
            </a:fld>
            <a:endParaRPr lang="en-US" dirty="0"/>
          </a:p>
        </p:txBody>
      </p:sp>
      <p:sp>
        <p:nvSpPr>
          <p:cNvPr id="4" name="Title 3"/>
          <p:cNvSpPr>
            <a:spLocks noGrp="1"/>
          </p:cNvSpPr>
          <p:nvPr>
            <p:ph type="title"/>
          </p:nvPr>
        </p:nvSpPr>
        <p:spPr>
          <a:xfrm>
            <a:off x="0" y="27963"/>
            <a:ext cx="9144000" cy="1038837"/>
          </a:xfrm>
        </p:spPr>
        <p:txBody>
          <a:bodyPr>
            <a:normAutofit/>
          </a:bodyPr>
          <a:lstStyle/>
          <a:p>
            <a:pPr algn="ctr"/>
            <a:r>
              <a:rPr lang="en-US" sz="4000" dirty="0">
                <a:solidFill>
                  <a:srgbClr val="FF6600"/>
                </a:solidFill>
                <a:latin typeface="+mn-lt"/>
              </a:rPr>
              <a:t>Student Eligibility cont.</a:t>
            </a:r>
          </a:p>
        </p:txBody>
      </p:sp>
      <p:graphicFrame>
        <p:nvGraphicFramePr>
          <p:cNvPr id="5" name="Table 4"/>
          <p:cNvGraphicFramePr>
            <a:graphicFrameLocks noGrp="1"/>
          </p:cNvGraphicFramePr>
          <p:nvPr>
            <p:extLst>
              <p:ext uri="{D42A27DB-BD31-4B8C-83A1-F6EECF244321}">
                <p14:modId xmlns:p14="http://schemas.microsoft.com/office/powerpoint/2010/main" val="3459071557"/>
              </p:ext>
            </p:extLst>
          </p:nvPr>
        </p:nvGraphicFramePr>
        <p:xfrm>
          <a:off x="381000" y="4038600"/>
          <a:ext cx="8610600" cy="1711747"/>
        </p:xfrm>
        <a:graphic>
          <a:graphicData uri="http://schemas.openxmlformats.org/drawingml/2006/table">
            <a:tbl>
              <a:tblPr>
                <a:tableStyleId>{5C22544A-7EE6-4342-B048-85BDC9FD1C3A}</a:tableStyleId>
              </a:tblPr>
              <a:tblGrid>
                <a:gridCol w="1230085">
                  <a:extLst>
                    <a:ext uri="{9D8B030D-6E8A-4147-A177-3AD203B41FA5}">
                      <a16:colId xmlns:a16="http://schemas.microsoft.com/office/drawing/2014/main" xmlns="" val="20000"/>
                    </a:ext>
                  </a:extLst>
                </a:gridCol>
                <a:gridCol w="1424850">
                  <a:extLst>
                    <a:ext uri="{9D8B030D-6E8A-4147-A177-3AD203B41FA5}">
                      <a16:colId xmlns:a16="http://schemas.microsoft.com/office/drawing/2014/main" xmlns="" val="20001"/>
                    </a:ext>
                  </a:extLst>
                </a:gridCol>
                <a:gridCol w="5955665">
                  <a:extLst>
                    <a:ext uri="{9D8B030D-6E8A-4147-A177-3AD203B41FA5}">
                      <a16:colId xmlns:a16="http://schemas.microsoft.com/office/drawing/2014/main" xmlns="" val="20002"/>
                    </a:ext>
                  </a:extLst>
                </a:gridCol>
              </a:tblGrid>
              <a:tr h="691960">
                <a:tc gridSpan="3">
                  <a:txBody>
                    <a:bodyPr/>
                    <a:lstStyle/>
                    <a:p>
                      <a:pPr marL="0" marR="0">
                        <a:spcBef>
                          <a:spcPts val="0"/>
                        </a:spcBef>
                        <a:spcAft>
                          <a:spcPts val="0"/>
                        </a:spcAft>
                      </a:pPr>
                      <a:r>
                        <a:rPr lang="en-US" sz="1100" b="1" dirty="0">
                          <a:effectLst/>
                        </a:rPr>
                        <a:t>CATEGORY #1: REQUIREMENTS TO CLARIFY OR CODIFY EXISTING REQUIREMENTS </a:t>
                      </a:r>
                      <a:endParaRPr lang="en-US" sz="1200" b="1" dirty="0">
                        <a:effectLst/>
                      </a:endParaRPr>
                    </a:p>
                    <a:p>
                      <a:pPr marL="0" marR="0">
                        <a:spcBef>
                          <a:spcPts val="0"/>
                        </a:spcBef>
                        <a:spcAft>
                          <a:spcPts val="0"/>
                        </a:spcAft>
                      </a:pPr>
                      <a:r>
                        <a:rPr lang="en-US" sz="1100" b="1" dirty="0">
                          <a:effectLst/>
                        </a:rPr>
                        <a:t>Applicable to all HOME projects in portfolio (regardless of when funds were committed) </a:t>
                      </a:r>
                      <a:endParaRPr lang="en-US" sz="1200" b="1" dirty="0">
                        <a:effectLst/>
                      </a:endParaRPr>
                    </a:p>
                    <a:p>
                      <a:pPr marL="0" marR="0">
                        <a:spcBef>
                          <a:spcPts val="0"/>
                        </a:spcBef>
                        <a:spcAft>
                          <a:spcPts val="0"/>
                        </a:spcAft>
                      </a:pPr>
                      <a:r>
                        <a:rPr lang="en-US" sz="1100" b="1" dirty="0">
                          <a:effectLst/>
                        </a:rPr>
                        <a:t> </a:t>
                      </a:r>
                      <a:endParaRPr lang="en-US" sz="1200" b="1" dirty="0">
                        <a:solidFill>
                          <a:srgbClr val="000000"/>
                        </a:solidFill>
                        <a:effectLst/>
                        <a:latin typeface="Cambria"/>
                        <a:ea typeface="Calibri"/>
                        <a:cs typeface="Cambria"/>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1019787">
                <a:tc>
                  <a:txBody>
                    <a:bodyPr/>
                    <a:lstStyle/>
                    <a:p>
                      <a:pPr marL="0" marR="0">
                        <a:spcBef>
                          <a:spcPts val="0"/>
                        </a:spcBef>
                        <a:spcAft>
                          <a:spcPts val="0"/>
                        </a:spcAft>
                      </a:pPr>
                      <a:r>
                        <a:rPr lang="en-US" sz="1100" b="1" dirty="0">
                          <a:effectLst/>
                        </a:rPr>
                        <a:t>Definitions</a:t>
                      </a:r>
                      <a:endParaRPr lang="en-US" sz="1200" b="1" dirty="0">
                        <a:solidFill>
                          <a:srgbClr val="000000"/>
                        </a:solidFill>
                        <a:effectLst/>
                        <a:latin typeface="Cambria"/>
                        <a:ea typeface="Calibri"/>
                        <a:cs typeface="Cambria"/>
                      </a:endParaRPr>
                    </a:p>
                  </a:txBody>
                  <a:tcPr marL="68580" marR="68580" marT="0" marB="0"/>
                </a:tc>
                <a:tc>
                  <a:txBody>
                    <a:bodyPr/>
                    <a:lstStyle/>
                    <a:p>
                      <a:pPr marL="0" marR="0">
                        <a:spcBef>
                          <a:spcPts val="0"/>
                        </a:spcBef>
                        <a:spcAft>
                          <a:spcPts val="0"/>
                        </a:spcAft>
                      </a:pPr>
                      <a:r>
                        <a:rPr lang="en-US" sz="1100" b="1" dirty="0">
                          <a:effectLst/>
                        </a:rPr>
                        <a:t>Low and very low-income families (students) </a:t>
                      </a:r>
                      <a:endParaRPr lang="en-US" sz="1200" b="1" dirty="0">
                        <a:effectLst/>
                      </a:endParaRPr>
                    </a:p>
                    <a:p>
                      <a:pPr marL="0" marR="0">
                        <a:spcBef>
                          <a:spcPts val="0"/>
                        </a:spcBef>
                        <a:spcAft>
                          <a:spcPts val="0"/>
                        </a:spcAft>
                      </a:pPr>
                      <a:r>
                        <a:rPr lang="en-US" sz="1100" b="1" dirty="0">
                          <a:effectLst/>
                        </a:rPr>
                        <a:t>§92.2 </a:t>
                      </a:r>
                      <a:endParaRPr lang="en-US" sz="1200" b="1" dirty="0">
                        <a:solidFill>
                          <a:srgbClr val="000000"/>
                        </a:solidFill>
                        <a:effectLst/>
                        <a:latin typeface="Cambria"/>
                        <a:ea typeface="Calibri"/>
                        <a:cs typeface="Cambria"/>
                      </a:endParaRPr>
                    </a:p>
                  </a:txBody>
                  <a:tcPr marL="68580" marR="68580" marT="0" marB="0"/>
                </a:tc>
                <a:tc>
                  <a:txBody>
                    <a:bodyPr/>
                    <a:lstStyle/>
                    <a:p>
                      <a:pPr marL="0" marR="0">
                        <a:spcBef>
                          <a:spcPts val="0"/>
                        </a:spcBef>
                        <a:spcAft>
                          <a:spcPts val="0"/>
                        </a:spcAft>
                      </a:pPr>
                      <a:r>
                        <a:rPr lang="en-US" sz="1100" b="1" dirty="0">
                          <a:effectLst/>
                        </a:rPr>
                        <a:t>If tenant currently living in HOME unit is a student who is not part of a low-income family, or does not qualify individually as a low-income family, PJs must correct this non-compliance by treating the tenant as an over-income tenant. </a:t>
                      </a:r>
                      <a:endParaRPr lang="en-US" sz="1200" b="1" dirty="0">
                        <a:solidFill>
                          <a:srgbClr val="000000"/>
                        </a:solidFill>
                        <a:effectLst/>
                        <a:latin typeface="Cambria"/>
                        <a:ea typeface="Calibri"/>
                        <a:cs typeface="Cambria"/>
                      </a:endParaRPr>
                    </a:p>
                  </a:txBody>
                  <a:tcPr marL="68580" marR="68580" marT="0" marB="0"/>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244477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1AFB4CE-A958-4119-9531-5CB95A413B51}" type="slidenum">
              <a:rPr lang="en-US" smtClean="0"/>
              <a:t>7</a:t>
            </a:fld>
            <a:endParaRPr lang="en-US" dirty="0"/>
          </a:p>
        </p:txBody>
      </p:sp>
      <p:sp>
        <p:nvSpPr>
          <p:cNvPr id="5" name="Title 3"/>
          <p:cNvSpPr txBox="1">
            <a:spLocks/>
          </p:cNvSpPr>
          <p:nvPr/>
        </p:nvSpPr>
        <p:spPr>
          <a:xfrm>
            <a:off x="0" y="27963"/>
            <a:ext cx="9144000" cy="1038837"/>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en-US" sz="4000" dirty="0">
                <a:solidFill>
                  <a:srgbClr val="FF6600"/>
                </a:solidFill>
                <a:latin typeface="+mn-lt"/>
              </a:rPr>
              <a:t>Student Eligibility cont.</a:t>
            </a:r>
          </a:p>
        </p:txBody>
      </p:sp>
      <p:sp>
        <p:nvSpPr>
          <p:cNvPr id="6" name="Rectangle 5"/>
          <p:cNvSpPr/>
          <p:nvPr/>
        </p:nvSpPr>
        <p:spPr>
          <a:xfrm>
            <a:off x="304800" y="1066800"/>
            <a:ext cx="8534400" cy="5078313"/>
          </a:xfrm>
          <a:prstGeom prst="rect">
            <a:avLst/>
          </a:prstGeom>
        </p:spPr>
        <p:txBody>
          <a:bodyPr wrap="square">
            <a:spAutoFit/>
          </a:bodyPr>
          <a:lstStyle/>
          <a:p>
            <a:r>
              <a:rPr lang="en-US" dirty="0"/>
              <a:t>HUD provided additional guidance on student eligibility on September 21, 2016, in a notice entitled “Eligibility of Independent Students for Assistance Under Section 8 of the U.S. Housing Act of 1937; Additional Supplemental Guidance.” </a:t>
            </a:r>
          </a:p>
          <a:p>
            <a:endParaRPr lang="en-US" dirty="0"/>
          </a:p>
          <a:p>
            <a:r>
              <a:rPr lang="en-US" dirty="0"/>
              <a:t>This notice brings HUD’s guidance into conformity with the updated definition of “independent student” included in Section 480(d) of the Higher Education Act of 1965 and the U.S. Department of Education’s definition. </a:t>
            </a:r>
          </a:p>
          <a:p>
            <a:endParaRPr lang="en-US" dirty="0"/>
          </a:p>
          <a:p>
            <a:r>
              <a:rPr lang="en-US" dirty="0"/>
              <a:t>This guidance and HUD’s rule focus on students under the age of 24 who are individually seeking to reside in an assisted unit. This notice also includes guidance on how to verify a student’s independent status. </a:t>
            </a:r>
          </a:p>
          <a:p>
            <a:endParaRPr lang="en-US" u="sng" dirty="0">
              <a:hlinkClick r:id="rId3"/>
            </a:endParaRPr>
          </a:p>
          <a:p>
            <a:r>
              <a:rPr lang="en-US" dirty="0">
                <a:hlinkClick r:id="rId3"/>
              </a:rPr>
              <a:t>https://www.federalregister.gov/documents/2016/09/21/2016-22727/eligibility-of-independent-students-for-assisted-housing-under-section-8-of-the-us-housing-act-of</a:t>
            </a:r>
            <a:endParaRPr lang="en-US" dirty="0"/>
          </a:p>
          <a:p>
            <a:endParaRPr lang="en-US" dirty="0"/>
          </a:p>
        </p:txBody>
      </p:sp>
    </p:spTree>
    <p:extLst>
      <p:ext uri="{BB962C8B-B14F-4D97-AF65-F5344CB8AC3E}">
        <p14:creationId xmlns:p14="http://schemas.microsoft.com/office/powerpoint/2010/main" val="4228977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8632" y="969818"/>
            <a:ext cx="8534400" cy="5803251"/>
          </a:xfrm>
        </p:spPr>
        <p:txBody>
          <a:bodyPr>
            <a:normAutofit fontScale="32500" lnSpcReduction="20000"/>
          </a:bodyPr>
          <a:lstStyle/>
          <a:p>
            <a:pPr marL="109728" indent="0">
              <a:buNone/>
            </a:pPr>
            <a:r>
              <a:rPr lang="en-US" sz="4300" b="1" u="sng" dirty="0"/>
              <a:t>Definition of “independent student” which now applies:</a:t>
            </a:r>
          </a:p>
          <a:p>
            <a:pPr marL="109728" indent="0">
              <a:buNone/>
            </a:pPr>
            <a:endParaRPr lang="en-US" sz="4000" b="1" u="sng" dirty="0"/>
          </a:p>
          <a:p>
            <a:pPr marL="109728" indent="0">
              <a:buNone/>
            </a:pPr>
            <a:r>
              <a:rPr lang="en-US" sz="4000" dirty="0"/>
              <a:t>a. The individual is 24 years of age or older by December 31 of the award year;</a:t>
            </a:r>
          </a:p>
          <a:p>
            <a:pPr marL="109728" indent="0">
              <a:buNone/>
            </a:pPr>
            <a:r>
              <a:rPr lang="en-US" sz="4000" dirty="0"/>
              <a:t>b. The individual is an orphan, in foster care, or a ward of the court or was an orphan, in foster care, or a ward of the court at any time when the individual was 13 years of age of older;</a:t>
            </a:r>
          </a:p>
          <a:p>
            <a:pPr marL="109728" indent="0">
              <a:buNone/>
            </a:pPr>
            <a:r>
              <a:rPr lang="en-US" sz="4000" dirty="0"/>
              <a:t>c. The individual is, or was immediately prior to attaining the age of majority, an emancipated minor or in legal guardianship as determined by a court of competent jurisdiction in the individual's State of legal residence;</a:t>
            </a:r>
          </a:p>
          <a:p>
            <a:pPr marL="109728" indent="0">
              <a:buNone/>
            </a:pPr>
            <a:r>
              <a:rPr lang="en-US" sz="4000" dirty="0"/>
              <a:t>d. The individual is a veteran of the Armed Forces of the United States (as defined in subsection (c)(1) of HEA) or is currently serving on active duty in the Armed Forces for other than training purposes;</a:t>
            </a:r>
          </a:p>
          <a:p>
            <a:pPr marL="109728" indent="0">
              <a:buNone/>
            </a:pPr>
            <a:r>
              <a:rPr lang="en-US" sz="4000" dirty="0"/>
              <a:t>e. The individual is a graduate or professional student;</a:t>
            </a:r>
          </a:p>
          <a:p>
            <a:pPr marL="109728" indent="0">
              <a:buNone/>
            </a:pPr>
            <a:r>
              <a:rPr lang="en-US" sz="4000" dirty="0"/>
              <a:t>f. The individual is a married individual;</a:t>
            </a:r>
          </a:p>
          <a:p>
            <a:pPr marL="109728" indent="0">
              <a:buNone/>
            </a:pPr>
            <a:r>
              <a:rPr lang="en-US" sz="4000" dirty="0"/>
              <a:t>g. The individual has legal dependents other than a spouse;</a:t>
            </a:r>
          </a:p>
          <a:p>
            <a:pPr marL="109728" indent="0">
              <a:buNone/>
            </a:pPr>
            <a:r>
              <a:rPr lang="en-US" sz="4000" dirty="0"/>
              <a:t>h. The individual has been verified during the school year in which the application is submitted as either an unaccompanied youth who is a homeless child or youth (as such terms are defined in section 725 of the McKinney-Vento Homeless Assistance Act) (</a:t>
            </a:r>
            <a:r>
              <a:rPr lang="en-US" sz="4000" dirty="0">
                <a:hlinkClick r:id="rId3"/>
              </a:rPr>
              <a:t>42 U.S.C. 11431</a:t>
            </a:r>
            <a:r>
              <a:rPr lang="en-US" sz="4000" dirty="0"/>
              <a:t> </a:t>
            </a:r>
            <a:r>
              <a:rPr lang="en-US" sz="4000" i="1" dirty="0"/>
              <a:t>et seq.</a:t>
            </a:r>
            <a:r>
              <a:rPr lang="en-US" sz="4000" dirty="0"/>
              <a:t>), or as unaccompanied, at risk of homelessness, and self-supporting, by—</a:t>
            </a:r>
          </a:p>
          <a:p>
            <a:pPr marL="365760" lvl="1" indent="0">
              <a:buNone/>
            </a:pPr>
            <a:r>
              <a:rPr lang="en-US" sz="4000" dirty="0"/>
              <a:t>(i) a local educational agency homeless liaison, designated pursuant to section 722(g)(1)(J)(ii) of the McKinney-Vento Homeless Assistance Act;</a:t>
            </a:r>
          </a:p>
          <a:p>
            <a:pPr marL="365760" lvl="1" indent="0">
              <a:buNone/>
            </a:pPr>
            <a:r>
              <a:rPr lang="en-US" sz="4000" dirty="0"/>
              <a:t>(ii) the director of a program funded under the Runaway and Homeless Youth Act or a designee of the director;</a:t>
            </a:r>
          </a:p>
          <a:p>
            <a:pPr marL="365760" lvl="1" indent="0">
              <a:buNone/>
            </a:pPr>
            <a:r>
              <a:rPr lang="en-US" sz="4000" dirty="0"/>
              <a:t>(iii) the director of a program funded under subtitle B of title IV of the McKinney-Vento Homeless Assistance Act (relating to emergency shelter grants) or a designee of the director; or(iv) a financial aid administrator; or</a:t>
            </a:r>
          </a:p>
          <a:p>
            <a:pPr marL="109728" indent="0">
              <a:buNone/>
            </a:pPr>
            <a:r>
              <a:rPr lang="en-US" sz="4000" dirty="0"/>
              <a:t>i. The individual is a student for whom a financial aid administrator makes a documented determination of independence by reason of other unusual circumstances.</a:t>
            </a:r>
          </a:p>
          <a:p>
            <a:endParaRPr lang="en-US" dirty="0"/>
          </a:p>
        </p:txBody>
      </p:sp>
      <p:sp>
        <p:nvSpPr>
          <p:cNvPr id="3" name="Slide Number Placeholder 2"/>
          <p:cNvSpPr>
            <a:spLocks noGrp="1"/>
          </p:cNvSpPr>
          <p:nvPr>
            <p:ph type="sldNum" sz="quarter" idx="12"/>
          </p:nvPr>
        </p:nvSpPr>
        <p:spPr/>
        <p:txBody>
          <a:bodyPr/>
          <a:lstStyle/>
          <a:p>
            <a:fld id="{C1AFB4CE-A958-4119-9531-5CB95A413B51}" type="slidenum">
              <a:rPr lang="en-US" smtClean="0"/>
              <a:t>8</a:t>
            </a:fld>
            <a:endParaRPr lang="en-US" dirty="0"/>
          </a:p>
        </p:txBody>
      </p:sp>
      <p:sp>
        <p:nvSpPr>
          <p:cNvPr id="5" name="Title 3"/>
          <p:cNvSpPr txBox="1">
            <a:spLocks noGrp="1"/>
          </p:cNvSpPr>
          <p:nvPr>
            <p:ph type="title"/>
          </p:nvPr>
        </p:nvSpPr>
        <p:spPr>
          <a:xfrm>
            <a:off x="0" y="0"/>
            <a:ext cx="9144000" cy="1143000"/>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en-US" sz="4000" dirty="0">
                <a:solidFill>
                  <a:srgbClr val="FF6600"/>
                </a:solidFill>
                <a:latin typeface="+mn-lt"/>
              </a:rPr>
              <a:t>Student Eligibility cont.</a:t>
            </a:r>
          </a:p>
        </p:txBody>
      </p:sp>
    </p:spTree>
    <p:extLst>
      <p:ext uri="{BB962C8B-B14F-4D97-AF65-F5344CB8AC3E}">
        <p14:creationId xmlns:p14="http://schemas.microsoft.com/office/powerpoint/2010/main" val="2164059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8152" y="1373909"/>
            <a:ext cx="8382000" cy="4800600"/>
          </a:xfrm>
        </p:spPr>
        <p:txBody>
          <a:bodyPr>
            <a:normAutofit fontScale="47500" lnSpcReduction="20000"/>
          </a:bodyPr>
          <a:lstStyle/>
          <a:p>
            <a:pPr marL="109728" lvl="0" indent="0">
              <a:buNone/>
            </a:pPr>
            <a:r>
              <a:rPr lang="en-US" sz="2900" u="sng" dirty="0"/>
              <a:t>Income Determinations:</a:t>
            </a:r>
            <a:r>
              <a:rPr lang="en-US" sz="2900" b="1" dirty="0"/>
              <a:t> </a:t>
            </a:r>
          </a:p>
          <a:p>
            <a:pPr marL="109728" lvl="0" indent="0">
              <a:buNone/>
            </a:pPr>
            <a:r>
              <a:rPr lang="en-US" sz="2900" dirty="0"/>
              <a:t>Owners must examine at least two months of source documentation (e.g., wage statements, interest statements or unemployment compensation documentation) when determining household income for all household members. </a:t>
            </a:r>
          </a:p>
          <a:p>
            <a:pPr marL="109728" indent="0">
              <a:buNone/>
            </a:pPr>
            <a:endParaRPr lang="en-US" sz="2900" dirty="0"/>
          </a:p>
          <a:p>
            <a:pPr marL="109728" lvl="0" indent="0">
              <a:buNone/>
            </a:pPr>
            <a:r>
              <a:rPr lang="en-US" sz="2900" u="sng" dirty="0"/>
              <a:t>Lease Prohibitions:</a:t>
            </a:r>
            <a:r>
              <a:rPr lang="en-US" sz="2900" b="1" dirty="0"/>
              <a:t> </a:t>
            </a:r>
          </a:p>
          <a:p>
            <a:pPr marL="109728" lvl="0" indent="0">
              <a:buNone/>
            </a:pPr>
            <a:r>
              <a:rPr lang="en-US" sz="2900" dirty="0"/>
              <a:t>Mandatory Services in lease permitted only in transitional housing.</a:t>
            </a:r>
          </a:p>
          <a:p>
            <a:pPr marL="109728" indent="0">
              <a:buNone/>
            </a:pPr>
            <a:r>
              <a:rPr lang="en-US" sz="2900" dirty="0"/>
              <a:t> </a:t>
            </a:r>
          </a:p>
          <a:p>
            <a:pPr marL="109728" lvl="0" indent="0">
              <a:buNone/>
            </a:pPr>
            <a:r>
              <a:rPr lang="en-US" sz="2900" u="sng" dirty="0"/>
              <a:t>Utility Allowances:</a:t>
            </a:r>
            <a:r>
              <a:rPr lang="en-US" sz="2900" b="1" dirty="0"/>
              <a:t> </a:t>
            </a:r>
          </a:p>
          <a:p>
            <a:pPr marL="109728" indent="0">
              <a:buNone/>
            </a:pPr>
            <a:r>
              <a:rPr lang="en-US" dirty="0"/>
              <a:t>Under the HOME Final Rule, PJs are no longer permitted to use the utility allowance established by the local Public Housing Authority (PHA) for HOME-assisted rental projects for which HOME funds were committed on or after August 23, 2013. Projects to which HOME funds were committed before the effective date of the 2013 HOME Rule may continue to use the PHA utility allowance. HOME Funders will be releasing additional guidance on eligible utility allowance models in 2017. </a:t>
            </a:r>
          </a:p>
          <a:p>
            <a:pPr marL="109728" indent="0">
              <a:buNone/>
            </a:pPr>
            <a:endParaRPr lang="en-US" sz="2900" b="1" dirty="0">
              <a:solidFill>
                <a:srgbClr val="FF0000"/>
              </a:solidFill>
            </a:endParaRPr>
          </a:p>
          <a:p>
            <a:pPr marL="109728" lvl="0" indent="0">
              <a:buNone/>
            </a:pPr>
            <a:r>
              <a:rPr lang="en-US" sz="2900" dirty="0">
                <a:solidFill>
                  <a:srgbClr val="FF0000"/>
                </a:solidFill>
                <a:hlinkClick r:id="rId3"/>
              </a:rPr>
              <a:t>https://www.hudexchange.info/resources/documents/HOMEfires-Vol13-No2-Guidance-on-How-to-Establish-Utility-Allowances-for-HOME-Assisted-Rental-Units.pdf</a:t>
            </a:r>
            <a:endParaRPr lang="en-US" sz="2900" dirty="0">
              <a:solidFill>
                <a:srgbClr val="FF0000"/>
              </a:solidFill>
            </a:endParaRPr>
          </a:p>
          <a:p>
            <a:pPr marL="109728" lvl="0" indent="0">
              <a:buNone/>
            </a:pPr>
            <a:endParaRPr lang="en-US" sz="2900" dirty="0">
              <a:solidFill>
                <a:srgbClr val="FF0000"/>
              </a:solidFill>
            </a:endParaRPr>
          </a:p>
          <a:p>
            <a:pPr marL="109728" lvl="0" indent="0">
              <a:buNone/>
            </a:pPr>
            <a:r>
              <a:rPr lang="en-US" sz="2900" dirty="0">
                <a:solidFill>
                  <a:srgbClr val="FF0000"/>
                </a:solidFill>
                <a:hlinkClick r:id="rId4"/>
              </a:rPr>
              <a:t>https://www.hudexchange.info/trainings/courses/hud-utility-schedule-model-calculating-utility-allowances-for-home-webinar1/</a:t>
            </a:r>
            <a:r>
              <a:rPr lang="en-US" sz="2900" dirty="0">
                <a:solidFill>
                  <a:srgbClr val="FF0000"/>
                </a:solidFill>
              </a:rPr>
              <a:t> </a:t>
            </a:r>
          </a:p>
        </p:txBody>
      </p:sp>
      <p:sp>
        <p:nvSpPr>
          <p:cNvPr id="3" name="Slide Number Placeholder 2"/>
          <p:cNvSpPr>
            <a:spLocks noGrp="1"/>
          </p:cNvSpPr>
          <p:nvPr>
            <p:ph type="sldNum" sz="quarter" idx="12"/>
          </p:nvPr>
        </p:nvSpPr>
        <p:spPr/>
        <p:txBody>
          <a:bodyPr/>
          <a:lstStyle/>
          <a:p>
            <a:fld id="{C1AFB4CE-A958-4119-9531-5CB95A413B51}" type="slidenum">
              <a:rPr lang="en-US" smtClean="0"/>
              <a:t>9</a:t>
            </a:fld>
            <a:endParaRPr lang="en-US" dirty="0"/>
          </a:p>
        </p:txBody>
      </p:sp>
      <p:sp>
        <p:nvSpPr>
          <p:cNvPr id="4" name="Title 3"/>
          <p:cNvSpPr>
            <a:spLocks noGrp="1"/>
          </p:cNvSpPr>
          <p:nvPr>
            <p:ph type="title"/>
          </p:nvPr>
        </p:nvSpPr>
        <p:spPr>
          <a:xfrm>
            <a:off x="0" y="0"/>
            <a:ext cx="9144000" cy="1371600"/>
          </a:xfrm>
        </p:spPr>
        <p:txBody>
          <a:bodyPr>
            <a:normAutofit fontScale="90000"/>
          </a:bodyPr>
          <a:lstStyle/>
          <a:p>
            <a:pPr algn="ctr"/>
            <a:r>
              <a:rPr lang="en-US" sz="4000" dirty="0">
                <a:solidFill>
                  <a:srgbClr val="FF6600"/>
                </a:solidFill>
                <a:latin typeface="+mn-lt"/>
              </a:rPr>
              <a:t>Income Determinations, Lease Prohibitions &amp; Utility Allowances</a:t>
            </a:r>
          </a:p>
        </p:txBody>
      </p:sp>
    </p:spTree>
    <p:extLst>
      <p:ext uri="{BB962C8B-B14F-4D97-AF65-F5344CB8AC3E}">
        <p14:creationId xmlns:p14="http://schemas.microsoft.com/office/powerpoint/2010/main" val="11295418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ustom 1">
      <a:majorFont>
        <a:latin typeface="Lucida Sans"/>
        <a:ea typeface=""/>
        <a:cs typeface=""/>
      </a:majorFont>
      <a:minorFont>
        <a:latin typeface="Verdana"/>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1568</TotalTime>
  <Words>918</Words>
  <Application>Microsoft Office PowerPoint</Application>
  <PresentationFormat>On-screen Show (4:3)</PresentationFormat>
  <Paragraphs>136</Paragraphs>
  <Slides>10</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Calibri</vt:lpstr>
      <vt:lpstr>Cambria</vt:lpstr>
      <vt:lpstr>Lucida Sans</vt:lpstr>
      <vt:lpstr>Verdana</vt:lpstr>
      <vt:lpstr>Wingdings</vt:lpstr>
      <vt:lpstr>Wingdings 2</vt:lpstr>
      <vt:lpstr>Wingdings 3</vt:lpstr>
      <vt:lpstr>Concourse</vt:lpstr>
      <vt:lpstr>COMMON HOME WBARS REPORTING &amp; UPLOAD ISSUES </vt:lpstr>
      <vt:lpstr>TRANSFERS TO AND FROM  HOME-ASSISTED UNITS</vt:lpstr>
      <vt:lpstr>WBARS HOME SUITABILITY  FOR OCCUPANCY</vt:lpstr>
      <vt:lpstr>HOME FINAL RULE RELEASED JULY 24, 2013</vt:lpstr>
      <vt:lpstr>Student Eligibility</vt:lpstr>
      <vt:lpstr>Student Eligibility cont.</vt:lpstr>
      <vt:lpstr>PowerPoint Presentation</vt:lpstr>
      <vt:lpstr>Student Eligibility cont.</vt:lpstr>
      <vt:lpstr>Income Determinations, Lease Prohibitions &amp; Utility Allowances</vt:lpstr>
      <vt:lpstr>HOME Resources</vt:lpstr>
    </vt:vector>
  </TitlesOfParts>
  <Company>King County - DCHS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it mean when you have a HOME program unit?</dc:title>
  <dc:creator>administration</dc:creator>
  <cp:lastModifiedBy>Maureen Smith</cp:lastModifiedBy>
  <cp:revision>216</cp:revision>
  <cp:lastPrinted>2016-11-04T18:21:30Z</cp:lastPrinted>
  <dcterms:created xsi:type="dcterms:W3CDTF">2013-10-01T19:30:04Z</dcterms:created>
  <dcterms:modified xsi:type="dcterms:W3CDTF">2016-11-30T22:47:32Z</dcterms:modified>
</cp:coreProperties>
</file>